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26"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37131ca14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137131ca1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137131ca1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137131ca1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137131ca14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137131ca1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137131ca1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137131ca1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37131ca14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37131ca1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2"/>
                </a:solidFill>
                <a:latin typeface="Calibri"/>
                <a:ea typeface="Calibri"/>
                <a:cs typeface="Calibri"/>
                <a:sym typeface="Calibri"/>
              </a:defRPr>
            </a:lvl1pPr>
            <a:lvl2pPr marL="0" lvl="1" indent="0" algn="r">
              <a:spcBef>
                <a:spcPts val="0"/>
              </a:spcBef>
              <a:buNone/>
              <a:defRPr sz="900" b="0" i="0" u="none" strike="noStrike" cap="none">
                <a:solidFill>
                  <a:schemeClr val="lt2"/>
                </a:solidFill>
                <a:latin typeface="Calibri"/>
                <a:ea typeface="Calibri"/>
                <a:cs typeface="Calibri"/>
                <a:sym typeface="Calibri"/>
              </a:defRPr>
            </a:lvl2pPr>
            <a:lvl3pPr marL="0" lvl="2" indent="0" algn="r">
              <a:spcBef>
                <a:spcPts val="0"/>
              </a:spcBef>
              <a:buNone/>
              <a:defRPr sz="900" b="0" i="0" u="none" strike="noStrike" cap="none">
                <a:solidFill>
                  <a:schemeClr val="lt2"/>
                </a:solidFill>
                <a:latin typeface="Calibri"/>
                <a:ea typeface="Calibri"/>
                <a:cs typeface="Calibri"/>
                <a:sym typeface="Calibri"/>
              </a:defRPr>
            </a:lvl3pPr>
            <a:lvl4pPr marL="0" lvl="3" indent="0" algn="r">
              <a:spcBef>
                <a:spcPts val="0"/>
              </a:spcBef>
              <a:buNone/>
              <a:defRPr sz="900" b="0" i="0" u="none" strike="noStrike" cap="none">
                <a:solidFill>
                  <a:schemeClr val="lt2"/>
                </a:solidFill>
                <a:latin typeface="Calibri"/>
                <a:ea typeface="Calibri"/>
                <a:cs typeface="Calibri"/>
                <a:sym typeface="Calibri"/>
              </a:defRPr>
            </a:lvl4pPr>
            <a:lvl5pPr marL="0" lvl="4" indent="0" algn="r">
              <a:spcBef>
                <a:spcPts val="0"/>
              </a:spcBef>
              <a:buNone/>
              <a:defRPr sz="900" b="0" i="0" u="none" strike="noStrike" cap="none">
                <a:solidFill>
                  <a:schemeClr val="lt2"/>
                </a:solidFill>
                <a:latin typeface="Calibri"/>
                <a:ea typeface="Calibri"/>
                <a:cs typeface="Calibri"/>
                <a:sym typeface="Calibri"/>
              </a:defRPr>
            </a:lvl5pPr>
            <a:lvl6pPr marL="0" lvl="5" indent="0" algn="r">
              <a:spcBef>
                <a:spcPts val="0"/>
              </a:spcBef>
              <a:buNone/>
              <a:defRPr sz="900" b="0" i="0" u="none" strike="noStrike" cap="none">
                <a:solidFill>
                  <a:schemeClr val="lt2"/>
                </a:solidFill>
                <a:latin typeface="Calibri"/>
                <a:ea typeface="Calibri"/>
                <a:cs typeface="Calibri"/>
                <a:sym typeface="Calibri"/>
              </a:defRPr>
            </a:lvl6pPr>
            <a:lvl7pPr marL="0" lvl="6" indent="0" algn="r">
              <a:spcBef>
                <a:spcPts val="0"/>
              </a:spcBef>
              <a:buNone/>
              <a:defRPr sz="900" b="0" i="0" u="none" strike="noStrike" cap="none">
                <a:solidFill>
                  <a:schemeClr val="lt2"/>
                </a:solidFill>
                <a:latin typeface="Calibri"/>
                <a:ea typeface="Calibri"/>
                <a:cs typeface="Calibri"/>
                <a:sym typeface="Calibri"/>
              </a:defRPr>
            </a:lvl7pPr>
            <a:lvl8pPr marL="0" lvl="7" indent="0" algn="r">
              <a:spcBef>
                <a:spcPts val="0"/>
              </a:spcBef>
              <a:buNone/>
              <a:defRPr sz="900" b="0" i="0" u="none" strike="noStrike" cap="none">
                <a:solidFill>
                  <a:schemeClr val="lt2"/>
                </a:solidFill>
                <a:latin typeface="Calibri"/>
                <a:ea typeface="Calibri"/>
                <a:cs typeface="Calibri"/>
                <a:sym typeface="Calibri"/>
              </a:defRPr>
            </a:lvl8pPr>
            <a:lvl9pPr marL="0" lvl="8" indent="0" algn="r">
              <a:spcBef>
                <a:spcPts val="0"/>
              </a:spcBef>
              <a:buNone/>
              <a:defRPr sz="9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
        <p:nvSpPr>
          <p:cNvPr id="61" name="Google Shape;61;p14"/>
          <p:cNvSpPr txBox="1">
            <a:spLocks noGrp="1"/>
          </p:cNvSpPr>
          <p:nvPr>
            <p:ph type="subTitle" idx="1"/>
          </p:nvPr>
        </p:nvSpPr>
        <p:spPr>
          <a:xfrm>
            <a:off x="2163769" y="4473804"/>
            <a:ext cx="4816500" cy="577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lt2"/>
              </a:buClr>
              <a:buSzPts val="1800"/>
              <a:buNone/>
              <a:defRPr sz="1800">
                <a:solidFill>
                  <a:schemeClr val="l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2" name="Google Shape;62;p14"/>
          <p:cNvSpPr txBox="1">
            <a:spLocks noGrp="1"/>
          </p:cNvSpPr>
          <p:nvPr>
            <p:ph type="ctrTitle"/>
          </p:nvPr>
        </p:nvSpPr>
        <p:spPr>
          <a:xfrm>
            <a:off x="-50832" y="3338853"/>
            <a:ext cx="9009600" cy="1115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sp>
        <p:nvSpPr>
          <p:cNvPr id="67" name="Google Shape;67;p15"/>
          <p:cNvSpPr txBox="1">
            <a:spLocks noGrp="1"/>
          </p:cNvSpPr>
          <p:nvPr>
            <p:ph type="title"/>
          </p:nvPr>
        </p:nvSpPr>
        <p:spPr>
          <a:xfrm>
            <a:off x="286474" y="178350"/>
            <a:ext cx="84891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Calibri"/>
              <a:buNone/>
              <a:defRPr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5"/>
          <p:cNvSpPr txBox="1">
            <a:spLocks noGrp="1"/>
          </p:cNvSpPr>
          <p:nvPr>
            <p:ph type="body" idx="1"/>
          </p:nvPr>
        </p:nvSpPr>
        <p:spPr>
          <a:xfrm>
            <a:off x="286474" y="1369219"/>
            <a:ext cx="84891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Char char="•"/>
              <a:defRPr>
                <a:solidFill>
                  <a:schemeClr val="lt1"/>
                </a:solidFill>
              </a:defRPr>
            </a:lvl1pPr>
            <a:lvl2pPr marL="914400" lvl="1" indent="-342900" algn="l">
              <a:lnSpc>
                <a:spcPct val="90000"/>
              </a:lnSpc>
              <a:spcBef>
                <a:spcPts val="400"/>
              </a:spcBef>
              <a:spcAft>
                <a:spcPts val="0"/>
              </a:spcAft>
              <a:buClr>
                <a:schemeClr val="lt1"/>
              </a:buClr>
              <a:buSzPts val="1800"/>
              <a:buChar char="•"/>
              <a:defRPr>
                <a:solidFill>
                  <a:schemeClr val="lt1"/>
                </a:solidFill>
              </a:defRPr>
            </a:lvl2pPr>
            <a:lvl3pPr marL="1371600" lvl="2" indent="-323850" algn="l">
              <a:lnSpc>
                <a:spcPct val="90000"/>
              </a:lnSpc>
              <a:spcBef>
                <a:spcPts val="400"/>
              </a:spcBef>
              <a:spcAft>
                <a:spcPts val="0"/>
              </a:spcAft>
              <a:buClr>
                <a:schemeClr val="lt1"/>
              </a:buClr>
              <a:buSzPts val="15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5" name="Google Shape;85;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 name="Google Shape;87;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3" name="Google Shape;103;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2"/>
          <p:cNvSpPr>
            <a:spLocks noGrp="1"/>
          </p:cNvSpPr>
          <p:nvPr>
            <p:ph type="pic" idx="2"/>
          </p:nvPr>
        </p:nvSpPr>
        <p:spPr>
          <a:xfrm>
            <a:off x="3887391" y="740569"/>
            <a:ext cx="4629300" cy="3655200"/>
          </a:xfrm>
          <a:prstGeom prst="rect">
            <a:avLst/>
          </a:prstGeom>
          <a:noFill/>
          <a:ln>
            <a:noFill/>
          </a:ln>
        </p:spPr>
      </p:sp>
      <p:sp>
        <p:nvSpPr>
          <p:cNvPr id="110" name="Google Shape;110;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presentation-creation.ru/"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
              <a:t>‹#›</a:t>
            </a:fld>
            <a:endParaRPr/>
          </a:p>
        </p:txBody>
      </p:sp>
      <p:pic>
        <p:nvPicPr>
          <p:cNvPr id="56" name="Google Shape;56;p13">
            <a:hlinkClick r:id="rId13"/>
          </p:cNvPr>
          <p:cNvPicPr preferRelativeResize="0"/>
          <p:nvPr/>
        </p:nvPicPr>
        <p:blipFill rotWithShape="1">
          <a:blip r:embed="rId14">
            <a:alphaModFix/>
          </a:blip>
          <a:srcRect/>
          <a:stretch/>
        </p:blipFill>
        <p:spPr>
          <a:xfrm>
            <a:off x="-895500" y="275545"/>
            <a:ext cx="568322" cy="5683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subTitle" idx="1"/>
          </p:nvPr>
        </p:nvSpPr>
        <p:spPr>
          <a:xfrm>
            <a:off x="2163775" y="3985624"/>
            <a:ext cx="4816500" cy="5871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ru" sz="2600"/>
              <a:t>Практикалық сабақ №10</a:t>
            </a:r>
            <a:endParaRPr sz="2600"/>
          </a:p>
        </p:txBody>
      </p:sp>
      <p:sp>
        <p:nvSpPr>
          <p:cNvPr id="131" name="Google Shape;131;p25"/>
          <p:cNvSpPr txBox="1">
            <a:spLocks noGrp="1"/>
          </p:cNvSpPr>
          <p:nvPr>
            <p:ph type="ctrTitle"/>
          </p:nvPr>
        </p:nvSpPr>
        <p:spPr>
          <a:xfrm>
            <a:off x="-50825" y="2740849"/>
            <a:ext cx="9009600" cy="11508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ru" sz="2800">
                <a:solidFill>
                  <a:schemeClr val="dk1"/>
                </a:solidFill>
                <a:latin typeface="Times New Roman"/>
                <a:ea typeface="Times New Roman"/>
                <a:cs typeface="Times New Roman"/>
                <a:sym typeface="Times New Roman"/>
              </a:rPr>
              <a:t>Климат. Жер шарының климат типтері</a:t>
            </a:r>
            <a:endParaRPr sz="10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4875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1200"/>
              </a:spcBef>
              <a:spcAft>
                <a:spcPts val="0"/>
              </a:spcAft>
              <a:buClr>
                <a:schemeClr val="dk1"/>
              </a:buClr>
              <a:buSzPct val="48058"/>
              <a:buFont typeface="Arial"/>
              <a:buNone/>
            </a:pPr>
            <a:r>
              <a:rPr lang="ru" sz="2288" b="1" i="1">
                <a:latin typeface="Times New Roman"/>
                <a:ea typeface="Times New Roman"/>
                <a:cs typeface="Times New Roman"/>
                <a:sym typeface="Times New Roman"/>
              </a:rPr>
              <a:t>Мақсаты:</a:t>
            </a:r>
            <a:r>
              <a:rPr lang="ru" sz="2288">
                <a:latin typeface="Times New Roman"/>
                <a:ea typeface="Times New Roman"/>
                <a:cs typeface="Times New Roman"/>
                <a:sym typeface="Times New Roman"/>
              </a:rPr>
              <a:t> Климат типтерінің ерекшеліктерін айқындау.</a:t>
            </a:r>
            <a:endParaRPr sz="2288">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37" name="Google Shape;13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8" name="Google Shape;138;p26"/>
          <p:cNvPicPr preferRelativeResize="0"/>
          <p:nvPr/>
        </p:nvPicPr>
        <p:blipFill>
          <a:blip r:embed="rId3">
            <a:alphaModFix/>
          </a:blip>
          <a:stretch>
            <a:fillRect/>
          </a:stretch>
        </p:blipFill>
        <p:spPr>
          <a:xfrm>
            <a:off x="260700" y="932525"/>
            <a:ext cx="8571600" cy="4074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Климат - </a:t>
            </a:r>
            <a:endParaRPr/>
          </a:p>
        </p:txBody>
      </p:sp>
      <p:sp>
        <p:nvSpPr>
          <p:cNvPr id="144" name="Google Shape;14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a:t>Климат қалыптастырушы факторлар: географиялық орны, ауа массаларының қозғалысы, төсеніш беттің сипаты</a:t>
            </a:r>
            <a:endParaRPr/>
          </a:p>
          <a:p>
            <a:pPr marL="0" lvl="0" indent="0" algn="l" rtl="0">
              <a:spcBef>
                <a:spcPts val="1200"/>
              </a:spcBef>
              <a:spcAft>
                <a:spcPts val="0"/>
              </a:spcAft>
              <a:buNone/>
            </a:pPr>
            <a:r>
              <a:rPr lang="ru"/>
              <a:t>Теңіздік, континенттік климат </a:t>
            </a:r>
            <a:endParaRPr/>
          </a:p>
          <a:p>
            <a:pPr marL="0" lvl="0" indent="0" algn="l" rtl="0">
              <a:spcBef>
                <a:spcPts val="1200"/>
              </a:spcBef>
              <a:spcAft>
                <a:spcPts val="0"/>
              </a:spcAft>
              <a:buNone/>
            </a:pPr>
            <a:r>
              <a:rPr lang="ru"/>
              <a:t>Микроклимат - жергілікті жердегі климаттық жағдайлар жиынтығын айтамыз</a:t>
            </a:r>
            <a:endParaRPr/>
          </a:p>
          <a:p>
            <a:pPr marL="0" lvl="0" indent="0" algn="l" rtl="0">
              <a:spcBef>
                <a:spcPts val="1200"/>
              </a:spcBef>
              <a:spcAft>
                <a:spcPts val="1200"/>
              </a:spcAft>
              <a:buNone/>
            </a:pPr>
            <a:r>
              <a:rPr lang="ru"/>
              <a:t>Климат классификациясы: тундра климаты, тайга климаты, жалпақ жапырақты орман климаты, қоңыржай белдеудің муссонды климаты, дала климаты, жерортатеңіздік климат, субтропикалық ормандар климаты, ішкі материктік шөлдер климаты, субтропикалық шөлдер климаты, саванна климаты, ылғалды тропикалық ормандар климаты</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0" name="Google Shape;15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1" name="Google Shape;151;p28"/>
          <p:cNvPicPr preferRelativeResize="0"/>
          <p:nvPr/>
        </p:nvPicPr>
        <p:blipFill>
          <a:blip r:embed="rId3">
            <a:alphaModFix/>
          </a:blip>
          <a:stretch>
            <a:fillRect/>
          </a:stretch>
        </p:blipFill>
        <p:spPr>
          <a:xfrm>
            <a:off x="152063" y="0"/>
            <a:ext cx="8839874"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Климатограмма арқылы климаттық белдеуді анықтау</a:t>
            </a:r>
            <a:endParaRPr/>
          </a:p>
        </p:txBody>
      </p:sp>
      <p:sp>
        <p:nvSpPr>
          <p:cNvPr id="157" name="Google Shape;15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60000"/>
              </a:lnSpc>
              <a:spcBef>
                <a:spcPts val="1800"/>
              </a:spcBef>
              <a:spcAft>
                <a:spcPts val="0"/>
              </a:spcAft>
              <a:buNone/>
            </a:pPr>
            <a:r>
              <a:rPr lang="ru" sz="1050" dirty="0">
                <a:solidFill>
                  <a:srgbClr val="444444"/>
                </a:solidFill>
                <a:highlight>
                  <a:srgbClr val="FFFFFF"/>
                </a:highlight>
              </a:rPr>
              <a:t>климатограмма бойынша оңтүстік не солтүстік жарты шарға жататынын анықтаймыз</a:t>
            </a:r>
            <a:endParaRPr sz="1050" dirty="0">
              <a:solidFill>
                <a:srgbClr val="444444"/>
              </a:solidFill>
              <a:highlight>
                <a:srgbClr val="FFFFFF"/>
              </a:highlight>
            </a:endParaRPr>
          </a:p>
          <a:p>
            <a:pPr marL="800100" lvl="0" indent="-295275" algn="l" rtl="0">
              <a:lnSpc>
                <a:spcPct val="170000"/>
              </a:lnSpc>
              <a:spcBef>
                <a:spcPts val="1800"/>
              </a:spcBef>
              <a:spcAft>
                <a:spcPts val="0"/>
              </a:spcAft>
              <a:buClr>
                <a:srgbClr val="444444"/>
              </a:buClr>
              <a:buSzPts val="1050"/>
              <a:buAutoNum type="arabicPeriod"/>
            </a:pPr>
            <a:r>
              <a:rPr lang="ru" sz="1050" dirty="0">
                <a:solidFill>
                  <a:srgbClr val="444444"/>
                </a:solidFill>
                <a:highlight>
                  <a:srgbClr val="FFFFFF"/>
                </a:highlight>
              </a:rPr>
              <a:t>Температура қаңтар,ақпан айларында төмендейді - солтүстік</a:t>
            </a:r>
            <a:endParaRPr sz="1050" dirty="0">
              <a:solidFill>
                <a:srgbClr val="444444"/>
              </a:solidFill>
              <a:highlight>
                <a:srgbClr val="FFFFFF"/>
              </a:highlight>
            </a:endParaRPr>
          </a:p>
          <a:p>
            <a:pPr marL="800100" lvl="0" indent="-295275" algn="l" rtl="0">
              <a:lnSpc>
                <a:spcPct val="170000"/>
              </a:lnSpc>
              <a:spcBef>
                <a:spcPts val="0"/>
              </a:spcBef>
              <a:spcAft>
                <a:spcPts val="0"/>
              </a:spcAft>
              <a:buClr>
                <a:srgbClr val="444444"/>
              </a:buClr>
              <a:buSzPts val="1050"/>
              <a:buAutoNum type="arabicPeriod"/>
            </a:pPr>
            <a:r>
              <a:rPr lang="ru" sz="1050" dirty="0">
                <a:solidFill>
                  <a:srgbClr val="444444"/>
                </a:solidFill>
                <a:highlight>
                  <a:srgbClr val="FFFFFF"/>
                </a:highlight>
              </a:rPr>
              <a:t>шілдеде төмендесе - оңтүстік</a:t>
            </a:r>
            <a:endParaRPr sz="1050" dirty="0">
              <a:solidFill>
                <a:srgbClr val="444444"/>
              </a:solidFill>
              <a:highlight>
                <a:srgbClr val="FFFFFF"/>
              </a:highlight>
            </a:endParaRPr>
          </a:p>
          <a:p>
            <a:pPr marL="0" lvl="0" indent="0" algn="l" rtl="0">
              <a:lnSpc>
                <a:spcPct val="170000"/>
              </a:lnSpc>
              <a:spcBef>
                <a:spcPts val="1800"/>
              </a:spcBef>
              <a:spcAft>
                <a:spcPts val="0"/>
              </a:spcAft>
              <a:buClr>
                <a:schemeClr val="dk1"/>
              </a:buClr>
              <a:buSzPts val="1100"/>
              <a:buFont typeface="Arial"/>
              <a:buNone/>
            </a:pPr>
            <a:endParaRPr sz="1050" dirty="0">
              <a:solidFill>
                <a:srgbClr val="444444"/>
              </a:solidFill>
              <a:highlight>
                <a:srgbClr val="FFFFFF"/>
              </a:highlight>
            </a:endParaRPr>
          </a:p>
          <a:p>
            <a:pPr marL="800100" lvl="0" indent="-295275" algn="l" rtl="0">
              <a:lnSpc>
                <a:spcPct val="170000"/>
              </a:lnSpc>
              <a:spcBef>
                <a:spcPts val="1500"/>
              </a:spcBef>
              <a:spcAft>
                <a:spcPts val="0"/>
              </a:spcAft>
              <a:buClr>
                <a:srgbClr val="444444"/>
              </a:buClr>
              <a:buSzPts val="1050"/>
              <a:buAutoNum type="arabicPeriod"/>
            </a:pPr>
            <a:r>
              <a:rPr lang="ru" sz="1050" dirty="0">
                <a:solidFill>
                  <a:srgbClr val="444444"/>
                </a:solidFill>
                <a:highlight>
                  <a:srgbClr val="FFFFFF"/>
                </a:highlight>
              </a:rPr>
              <a:t>Экваторлық белдеу  +24С  +26С,  амплитуда  2-3 градус;</a:t>
            </a:r>
          </a:p>
          <a:p>
            <a:pPr marL="800100" lvl="0" indent="-295275" algn="l" rtl="0">
              <a:lnSpc>
                <a:spcPct val="170000"/>
              </a:lnSpc>
              <a:spcBef>
                <a:spcPts val="1500"/>
              </a:spcBef>
              <a:spcAft>
                <a:spcPts val="0"/>
              </a:spcAft>
              <a:buClr>
                <a:srgbClr val="444444"/>
              </a:buClr>
              <a:buSzPts val="1050"/>
              <a:buAutoNum type="arabicPeriod"/>
            </a:pPr>
            <a:r>
              <a:rPr lang="ru-RU" sz="1050" dirty="0">
                <a:solidFill>
                  <a:srgbClr val="444444"/>
                </a:solidFill>
                <a:highlight>
                  <a:srgbClr val="FFFFFF"/>
                </a:highlight>
              </a:rPr>
              <a:t>А</a:t>
            </a:r>
            <a:r>
              <a:rPr lang="ru" sz="1050">
                <a:solidFill>
                  <a:srgbClr val="444444"/>
                </a:solidFill>
                <a:highlight>
                  <a:srgbClr val="FFFFFF"/>
                </a:highlight>
              </a:rPr>
              <a:t>ры қарай осы жолмен табылады</a:t>
            </a:r>
            <a:endParaRPr sz="1050" dirty="0">
              <a:solidFill>
                <a:srgbClr val="444444"/>
              </a:solidFill>
              <a:highlight>
                <a:srgbClr val="FFFFFF"/>
              </a:highlight>
            </a:endParaRPr>
          </a:p>
          <a:p>
            <a:pPr marL="0" lvl="0" indent="0" algn="l" rtl="0">
              <a:spcBef>
                <a:spcPts val="18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3" name="Google Shape;16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30"/>
          <p:cNvPicPr preferRelativeResize="0"/>
          <p:nvPr/>
        </p:nvPicPr>
        <p:blipFill>
          <a:blip r:embed="rId3">
            <a:alphaModFix/>
          </a:blip>
          <a:stretch>
            <a:fillRect/>
          </a:stretch>
        </p:blipFill>
        <p:spPr>
          <a:xfrm>
            <a:off x="311700" y="438150"/>
            <a:ext cx="8462775" cy="4267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иний">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Words>
  <Application>Microsoft Office PowerPoint</Application>
  <PresentationFormat>Экран (16:9)</PresentationFormat>
  <Paragraphs>15</Paragraphs>
  <Slides>6</Slides>
  <Notes>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6</vt:i4>
      </vt:variant>
    </vt:vector>
  </HeadingPairs>
  <TitlesOfParts>
    <vt:vector size="11" baseType="lpstr">
      <vt:lpstr>Arial</vt:lpstr>
      <vt:lpstr>Calibri</vt:lpstr>
      <vt:lpstr>Times New Roman</vt:lpstr>
      <vt:lpstr>Simple Light</vt:lpstr>
      <vt:lpstr>Тема Office</vt:lpstr>
      <vt:lpstr>Климат. Жер шарының климат типтері</vt:lpstr>
      <vt:lpstr>Мақсаты: Климат типтерінің ерекшеліктерін айқындау. </vt:lpstr>
      <vt:lpstr>Климат - </vt:lpstr>
      <vt:lpstr>Презентация PowerPoint</vt:lpstr>
      <vt:lpstr>Климатограмма арқылы климаттық белдеуді анықтау</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Климат. Жер шарының климат типтері</dc:title>
  <cp:lastModifiedBy>NUR783@outlook.com</cp:lastModifiedBy>
  <cp:revision>1</cp:revision>
  <dcterms:modified xsi:type="dcterms:W3CDTF">2024-11-10T09:20:18Z</dcterms:modified>
</cp:coreProperties>
</file>